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21376E-2B5B-4306-A220-165D5657B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81F65-7276-489A-BE92-8CCEC50FFD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40D03-996A-4E57-8B4C-03679F4B4A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3EB99-824A-4810-A44B-99FB486AE2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E250A-389E-455E-8D02-0A9CFE020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D529C-72DF-4489-A68E-AE09AD807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4DFC0-2D64-479D-9245-A26BE5EE3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949CA-CC1F-47F0-AB06-DCB81BA98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4C39A-98BE-438B-B0CB-B2ACCC559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180D6-66E4-4E60-A8FF-8CBB05965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66609-DE3A-4B14-8CC1-1E525B887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058E79C8-612B-49B3-B201-FCF2508C45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84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4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84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4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9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5" grpId="0"/>
      <p:bldP spid="18447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4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4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4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smtClean="0">
                <a:solidFill>
                  <a:srgbClr val="FFFF00"/>
                </a:solidFill>
              </a:rPr>
              <a:t>Средства и приёмы выразительной речи.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000" dirty="0" smtClean="0">
                <a:solidFill>
                  <a:schemeClr val="tx1">
                    <a:lumMod val="85000"/>
                  </a:schemeClr>
                </a:solidFill>
              </a:rPr>
              <a:t>Домашнее 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Придумать с каждым тропом свой пример.</a:t>
            </a:r>
          </a:p>
        </p:txBody>
      </p:sp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FFFF00"/>
                </a:solidFill>
              </a:rPr>
              <a:t/>
            </a:r>
            <a:br>
              <a:rPr lang="ru-RU" sz="3600" smtClean="0">
                <a:solidFill>
                  <a:srgbClr val="FFFF00"/>
                </a:solidFill>
              </a:rPr>
            </a:br>
            <a:r>
              <a:rPr lang="ru-RU" sz="3600" smtClean="0">
                <a:solidFill>
                  <a:srgbClr val="FFFF00"/>
                </a:solidFill>
              </a:rPr>
              <a:t/>
            </a:r>
            <a:br>
              <a:rPr lang="ru-RU" sz="3600" smtClean="0">
                <a:solidFill>
                  <a:srgbClr val="FFFF00"/>
                </a:solidFill>
              </a:rPr>
            </a:br>
            <a:r>
              <a:rPr lang="ru-RU" sz="3600" u="sng" smtClean="0">
                <a:solidFill>
                  <a:srgbClr val="FFFF00"/>
                </a:solidFill>
              </a:rPr>
              <a:t>ЭПИТЕТ</a:t>
            </a:r>
            <a:r>
              <a:rPr lang="ru-RU" sz="3600" smtClean="0">
                <a:solidFill>
                  <a:srgbClr val="FFFF00"/>
                </a:solidFill>
              </a:rPr>
              <a:t> -</a:t>
            </a:r>
            <a:br>
              <a:rPr lang="ru-RU" sz="3600" smtClean="0">
                <a:solidFill>
                  <a:srgbClr val="FFFF00"/>
                </a:solidFill>
              </a:rPr>
            </a:br>
            <a:r>
              <a:rPr lang="ru-RU" sz="3600" smtClean="0"/>
              <a:t> слово, определяющее , поясняющее, характеризующее какое-нибудь свойство или качество понятия, явления, предмета.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320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Мне теперь по душе иное…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И в чахоточном свете луны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Через каменное и стальное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Вижу мощь я родной стороны.</a:t>
            </a:r>
          </a:p>
          <a:p>
            <a:pPr eaLnBrk="1" hangingPunct="1">
              <a:defRPr/>
            </a:pPr>
            <a:r>
              <a:rPr lang="ru-RU" smtClean="0"/>
              <a:t>Только в спальне горели свечи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Равнодушно- желтым огнём.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8353425" cy="1944688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 smtClean="0">
                <a:solidFill>
                  <a:srgbClr val="FFFF00"/>
                </a:solidFill>
              </a:rPr>
              <a:t/>
            </a:r>
            <a:br>
              <a:rPr lang="ru-RU" sz="3000" smtClean="0">
                <a:solidFill>
                  <a:srgbClr val="FFFF00"/>
                </a:solidFill>
              </a:rPr>
            </a:br>
            <a:r>
              <a:rPr lang="ru-RU" sz="3000" smtClean="0">
                <a:solidFill>
                  <a:srgbClr val="FFFF00"/>
                </a:solidFill>
              </a:rPr>
              <a:t/>
            </a:r>
            <a:br>
              <a:rPr lang="ru-RU" sz="3000" smtClean="0">
                <a:solidFill>
                  <a:srgbClr val="FFFF00"/>
                </a:solidFill>
              </a:rPr>
            </a:br>
            <a:r>
              <a:rPr lang="ru-RU" sz="3600" u="sng" smtClean="0">
                <a:solidFill>
                  <a:srgbClr val="FFFF00"/>
                </a:solidFill>
              </a:rPr>
              <a:t>МЕТАФОРА</a:t>
            </a:r>
            <a:r>
              <a:rPr lang="ru-RU" sz="3600" smtClean="0">
                <a:solidFill>
                  <a:srgbClr val="FFFF00"/>
                </a:solidFill>
              </a:rPr>
              <a:t>-</a:t>
            </a:r>
            <a:br>
              <a:rPr lang="ru-RU" sz="3600" smtClean="0">
                <a:solidFill>
                  <a:srgbClr val="FFFF00"/>
                </a:solidFill>
              </a:rPr>
            </a:br>
            <a:r>
              <a:rPr lang="ru-RU" sz="3600" smtClean="0">
                <a:solidFill>
                  <a:schemeClr val="tx1"/>
                </a:solidFill>
              </a:rPr>
              <a:t>скрытое сравнение, употребление слова в переносном значении, когда на обозначаемый предмет переносится свойство другого предмета.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708275"/>
            <a:ext cx="8069262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И там, светясь, в тумане тонет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    Глава безмолвного кремля.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И с каждой буквой из моей строки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    Крапивой лезет жгучая досада…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Губы веющего ветра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    Ищут, что поцеловать.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mtClean="0"/>
          </a:p>
          <a:p>
            <a:pPr eaLnBrk="1" hangingPunct="1">
              <a:lnSpc>
                <a:spcPct val="90000"/>
              </a:lnSpc>
              <a:defRPr/>
            </a:pPr>
            <a:endParaRPr lang="ru-RU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u="sng" smtClean="0">
                <a:solidFill>
                  <a:srgbClr val="FFFF00"/>
                </a:solidFill>
              </a:rPr>
              <a:t>ГИПЕРБОЛА –</a:t>
            </a:r>
            <a:r>
              <a:rPr lang="ru-RU" sz="4000" smtClean="0">
                <a:solidFill>
                  <a:srgbClr val="FFFF00"/>
                </a:solidFill>
              </a:rPr>
              <a:t> </a:t>
            </a:r>
            <a:br>
              <a:rPr lang="ru-RU" sz="4000" smtClean="0">
                <a:solidFill>
                  <a:srgbClr val="FFFF00"/>
                </a:solidFill>
              </a:rPr>
            </a:br>
            <a:r>
              <a:rPr lang="ru-RU" sz="4000" smtClean="0"/>
              <a:t>образное выражение, состоящее в преувеличении размеров, силы, красоты, значения описываемого.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36838"/>
            <a:ext cx="8158162" cy="42211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000" b="1" u="sng" smtClean="0">
                <a:solidFill>
                  <a:srgbClr val="FFFF00"/>
                </a:solidFill>
              </a:rPr>
              <a:t>ЛИТОТА –</a:t>
            </a:r>
            <a:r>
              <a:rPr lang="ru-RU" sz="4000" b="1" smtClean="0">
                <a:solidFill>
                  <a:srgbClr val="FFFF00"/>
                </a:solidFill>
              </a:rPr>
              <a:t>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000" b="1" smtClean="0">
                <a:solidFill>
                  <a:schemeClr val="tx2"/>
                </a:solidFill>
              </a:rPr>
              <a:t>образное выражение, преуменьшающее силу, размеры, значение описываемого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40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08050"/>
            <a:ext cx="8002587" cy="5218113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Ты, Сусанна, не женщина, а электрический скат.</a:t>
            </a:r>
          </a:p>
          <a:p>
            <a:pPr eaLnBrk="1" hangingPunct="1">
              <a:defRPr/>
            </a:pPr>
            <a:r>
              <a:rPr lang="ru-RU" smtClean="0"/>
              <a:t>Она сидела вся пунцовая.</a:t>
            </a:r>
          </a:p>
          <a:p>
            <a:pPr eaLnBrk="1" hangingPunct="1">
              <a:defRPr/>
            </a:pPr>
            <a:r>
              <a:rPr lang="ru-RU" smtClean="0"/>
              <a:t>…Какая бездна здесь приемов.</a:t>
            </a:r>
          </a:p>
          <a:p>
            <a:pPr eaLnBrk="1" hangingPunct="1">
              <a:defRPr/>
            </a:pPr>
            <a:r>
              <a:rPr lang="ru-RU" smtClean="0"/>
              <a:t>Они захватили все редакции и издательства, выставочные залы и общественные заведения.</a:t>
            </a:r>
          </a:p>
          <a:p>
            <a:pPr eaLnBrk="1" hangingPunct="1">
              <a:defRPr/>
            </a:pPr>
            <a:r>
              <a:rPr lang="ru-RU" smtClean="0"/>
              <a:t>Враги начали мне мстить за пятьсот лет до моего рождения. </a:t>
            </a:r>
          </a:p>
        </p:txBody>
      </p:sp>
    </p:spTree>
  </p:cSld>
  <p:clrMapOvr>
    <a:masterClrMapping/>
  </p:clrMapOvr>
  <p:transition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u="sng" smtClean="0">
                <a:solidFill>
                  <a:srgbClr val="FFFF00"/>
                </a:solidFill>
              </a:rPr>
              <a:t>МЕТОНИМИЯ</a:t>
            </a:r>
            <a:r>
              <a:rPr lang="ru-RU" sz="4000" smtClean="0">
                <a:solidFill>
                  <a:srgbClr val="FFFF00"/>
                </a:solidFill>
              </a:rPr>
              <a:t> – </a:t>
            </a:r>
            <a:br>
              <a:rPr lang="ru-RU" sz="4000" smtClean="0">
                <a:solidFill>
                  <a:srgbClr val="FFFF00"/>
                </a:solidFill>
              </a:rPr>
            </a:br>
            <a:r>
              <a:rPr lang="ru-RU" sz="4000" smtClean="0"/>
              <a:t>замена в поэтической речи названия явления, понятия или предмета другим названием.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18487" cy="33448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u="sng" smtClean="0">
                <a:solidFill>
                  <a:srgbClr val="FFFF00"/>
                </a:solidFill>
              </a:rPr>
              <a:t>СИНЕКДОХА –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smtClean="0">
                <a:solidFill>
                  <a:schemeClr val="tx2"/>
                </a:solidFill>
              </a:rPr>
              <a:t>замена множественного числа единственным, употребление названия части вместо целого, частного вместо общего, и наооборот.</a:t>
            </a:r>
          </a:p>
        </p:txBody>
      </p:sp>
    </p:spTree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362950" cy="5576888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Он стал копаться в прессе, в афишах.</a:t>
            </a:r>
          </a:p>
          <a:p>
            <a:pPr eaLnBrk="1" hangingPunct="1">
              <a:defRPr/>
            </a:pPr>
            <a:r>
              <a:rPr lang="ru-RU" smtClean="0"/>
              <a:t>И вот уже прагматический ЖЭК требует заплатить излишки за мастерскую.</a:t>
            </a:r>
          </a:p>
          <a:p>
            <a:pPr eaLnBrk="1" hangingPunct="1">
              <a:defRPr/>
            </a:pPr>
            <a:r>
              <a:rPr lang="ru-RU" smtClean="0"/>
              <a:t>На стройке не хватает рук.</a:t>
            </a:r>
          </a:p>
          <a:p>
            <a:pPr eaLnBrk="1" hangingPunct="1">
              <a:defRPr/>
            </a:pPr>
            <a:r>
              <a:rPr lang="ru-RU" smtClean="0"/>
              <a:t>На нашей ферме пятьдесят голов скота.</a:t>
            </a:r>
          </a:p>
          <a:p>
            <a:pPr eaLnBrk="1" hangingPunct="1">
              <a:defRPr/>
            </a:pPr>
            <a:r>
              <a:rPr lang="ru-RU" smtClean="0"/>
              <a:t>Я три тарелки съел.</a:t>
            </a:r>
          </a:p>
          <a:p>
            <a:pPr eaLnBrk="1" hangingPunct="1">
              <a:defRPr/>
            </a:pPr>
            <a:r>
              <a:rPr lang="ru-RU" smtClean="0"/>
              <a:t>Грабители похитили из шкафа все серебро.</a:t>
            </a:r>
          </a:p>
          <a:p>
            <a:pPr eaLnBrk="1" hangingPunct="1">
              <a:defRPr/>
            </a:pPr>
            <a:r>
              <a:rPr lang="ru-RU" smtClean="0"/>
              <a:t>Швед, русский колет, рубит, режет.</a:t>
            </a:r>
          </a:p>
        </p:txBody>
      </p:sp>
    </p:spTree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u="sng" smtClean="0">
                <a:solidFill>
                  <a:srgbClr val="FFFF00"/>
                </a:solidFill>
                <a:effectLst/>
              </a:rPr>
              <a:t>ПЕРИФРАЗА</a:t>
            </a:r>
            <a:r>
              <a:rPr lang="ru-RU" sz="4000" smtClean="0">
                <a:solidFill>
                  <a:srgbClr val="FFFF00"/>
                </a:solidFill>
              </a:rPr>
              <a:t> –</a:t>
            </a:r>
            <a:r>
              <a:rPr lang="ru-RU" sz="4000" smtClean="0"/>
              <a:t> </a:t>
            </a:r>
            <a:br>
              <a:rPr lang="ru-RU" sz="4000" smtClean="0"/>
            </a:br>
            <a:r>
              <a:rPr lang="ru-RU" sz="4000" smtClean="0"/>
              <a:t>оборот, состоящий в замене названия предмета или явления описанием существенных признаков или указанием на его характерные черты.</a:t>
            </a:r>
          </a:p>
        </p:txBody>
      </p:sp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18487" cy="5649913"/>
          </a:xfrm>
        </p:spPr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Царь зверей (вместо «лев»).</a:t>
            </a:r>
          </a:p>
          <a:p>
            <a:pPr eaLnBrk="1" hangingPunct="1">
              <a:defRPr/>
            </a:pPr>
            <a:r>
              <a:rPr lang="ru-RU" smtClean="0"/>
              <a:t>Туманный Альбион (вместо «Англия»).</a:t>
            </a:r>
          </a:p>
          <a:p>
            <a:pPr eaLnBrk="1" hangingPunct="1">
              <a:defRPr/>
            </a:pPr>
            <a:r>
              <a:rPr lang="ru-RU" smtClean="0"/>
              <a:t>Творец Макбета (Шекспир).</a:t>
            </a:r>
          </a:p>
          <a:p>
            <a:pPr eaLnBrk="1" hangingPunct="1">
              <a:defRPr/>
            </a:pPr>
            <a:r>
              <a:rPr lang="ru-RU" smtClean="0"/>
              <a:t>Врач сказал, что все закончится в течение одной-двух недель.</a:t>
            </a:r>
          </a:p>
          <a:p>
            <a:pPr eaLnBrk="1" hangingPunct="1">
              <a:defRPr/>
            </a:pPr>
            <a:r>
              <a:rPr lang="ru-RU" smtClean="0"/>
              <a:t>Танкер перевозил черное золото.</a:t>
            </a:r>
          </a:p>
          <a:p>
            <a:pPr eaLnBrk="1" hangingPunct="1">
              <a:defRPr/>
            </a:pPr>
            <a:r>
              <a:rPr lang="ru-RU" smtClean="0"/>
              <a:t>Онегин, добрый мой приятель, родился на брегах Невы.</a:t>
            </a:r>
          </a:p>
        </p:txBody>
      </p: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258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Garamond</vt:lpstr>
      <vt:lpstr>Arial</vt:lpstr>
      <vt:lpstr>Wingdings</vt:lpstr>
      <vt:lpstr>Calibri</vt:lpstr>
      <vt:lpstr>Течение</vt:lpstr>
      <vt:lpstr>Средства и приёмы выразительной речи.</vt:lpstr>
      <vt:lpstr>  ЭПИТЕТ -  слово, определяющее , поясняющее, характеризующее какое-нибудь свойство или качество понятия, явления, предмета.</vt:lpstr>
      <vt:lpstr>  МЕТАФОРА- скрытое сравнение, употребление слова в переносном значении, когда на обозначаемый предмет переносится свойство другого предмета.</vt:lpstr>
      <vt:lpstr>  ГИПЕРБОЛА –  образное выражение, состоящее в преувеличении размеров, силы, красоты, значения описываемого.</vt:lpstr>
      <vt:lpstr>Слайд 5</vt:lpstr>
      <vt:lpstr>  МЕТОНИМИЯ –  замена в поэтической речи названия явления, понятия или предмета другим названием.</vt:lpstr>
      <vt:lpstr>Слайд 7</vt:lpstr>
      <vt:lpstr>        ПЕРИФРАЗА –  оборот, состоящий в замене названия предмета или явления описанием существенных признаков или указанием на его характерные черты.</vt:lpstr>
      <vt:lpstr>Слайд 9</vt:lpstr>
      <vt:lpstr>Домашнее задание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Средства и приёмы выразительной речи.</dc:title>
  <dc:creator>ASUS A3 Home PC</dc:creator>
  <cp:lastModifiedBy>TMD User</cp:lastModifiedBy>
  <cp:revision>8</cp:revision>
  <dcterms:created xsi:type="dcterms:W3CDTF">2008-11-23T13:34:08Z</dcterms:created>
  <dcterms:modified xsi:type="dcterms:W3CDTF">2010-03-28T06:42:58Z</dcterms:modified>
</cp:coreProperties>
</file>